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88" r:id="rId3"/>
    <p:sldId id="287" r:id="rId4"/>
    <p:sldId id="269" r:id="rId5"/>
    <p:sldId id="267" r:id="rId6"/>
    <p:sldId id="268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c979f662-f56a-4cdb-94af-a08f2fe8104e}">
          <p14:sldIdLst>
            <p14:sldId id="288"/>
            <p14:sldId id="287"/>
            <p14:sldId id="269"/>
            <p14:sldId id="267"/>
            <p14:sldId id="268"/>
            <p14:sldId id="261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40000"/>
          </a:blip>
          <a:stretch>
            <a:fillRect/>
          </a:stretch>
        </p:blipFill>
        <p:spPr>
          <a:xfrm>
            <a:off x="1" y="5214950"/>
            <a:ext cx="1472173" cy="16430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14422"/>
            <a:ext cx="7772400" cy="1470025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1733" y="2759581"/>
            <a:ext cx="6100534" cy="1740989"/>
          </a:xfrm>
        </p:spPr>
        <p:txBody>
          <a:bodyPr anchor="t"/>
          <a:lstStyle>
            <a:lvl1pPr marL="0" indent="0" algn="ctr">
              <a:buNone/>
              <a:defRPr lang="zh-CN" altLang="en-US" dirty="0"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500176"/>
            <a:ext cx="8229600" cy="4714907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86644" y="274638"/>
            <a:ext cx="1400156" cy="5940444"/>
          </a:xfrm>
        </p:spPr>
        <p:txBody>
          <a:bodyPr vert="eaVert"/>
          <a:lstStyle>
            <a:lvl1pPr algn="ctr">
              <a:defRPr>
                <a:effectLst>
                  <a:outerShdw dist="50800" dir="18900000" algn="tl" rotWithShape="0">
                    <a:srgbClr val="000000">
                      <a:alpha val="75000"/>
                    </a:srgbClr>
                  </a:outerShdw>
                </a:effectLst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758006" cy="5940444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rgbClr val="FFFF00"/>
                </a:solidFill>
              </a:defRPr>
            </a:lvl1pPr>
          </a:lstStyle>
          <a:p>
            <a:r>
              <a:rPr kumimoji="0" lang="zh-CN" altLang="en-US" dirty="0" smtClean="0"/>
              <a:t>单击此处编辑母版标题样式</a:t>
            </a:r>
            <a:endParaRPr kumimoji="0"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143369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643182"/>
            <a:ext cx="7772400" cy="1500187"/>
          </a:xfrm>
        </p:spPr>
        <p:txBody>
          <a:bodyPr anchor="b"/>
          <a:lstStyle>
            <a:lvl1pPr marL="0" indent="0">
              <a:buNone/>
              <a:defRPr lang="zh-CN" altLang="en-US" sz="2800" smtClean="0">
                <a:effectLst/>
              </a:defRPr>
            </a:lvl1pPr>
            <a:lvl2pPr marL="457200" indent="0">
              <a:buNone/>
              <a:defRPr lang="zh-CN" altLang="en-US" sz="2400" smtClean="0">
                <a:effectLst/>
              </a:defRPr>
            </a:lvl2pPr>
            <a:lvl3pPr marL="914400" indent="0">
              <a:buNone/>
              <a:defRPr lang="zh-CN" altLang="en-US" sz="2000" smtClean="0">
                <a:effectLst/>
              </a:defRPr>
            </a:lvl3pPr>
            <a:lvl4pPr marL="1371600" indent="0">
              <a:buNone/>
              <a:defRPr lang="zh-CN" altLang="en-US" sz="1600" smtClean="0">
                <a:effectLst/>
              </a:defRPr>
            </a:lvl4pPr>
            <a:lvl5pPr marL="1828800" indent="0">
              <a:buNone/>
              <a:defRPr lang="zh-CN" altLang="en-US" sz="1400" dirty="0" smtClean="0">
                <a:effectLst/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duotone>
              <a:schemeClr val="bg2"/>
              <a:srgbClr val="FFF1C1"/>
            </a:duotone>
            <a:lum bright="-10000" contrast="-30000"/>
          </a:blip>
          <a:stretch>
            <a:fillRect/>
          </a:stretch>
        </p:blipFill>
        <p:spPr>
          <a:xfrm>
            <a:off x="7480636" y="0"/>
            <a:ext cx="1663364" cy="2357430"/>
          </a:xfrm>
          <a:prstGeom prst="rect">
            <a:avLst/>
          </a:prstGeom>
          <a:noFill/>
          <a:ln>
            <a:noFill/>
          </a:ln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55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0" y="0"/>
            <a:ext cx="6408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732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1175" y="5357826"/>
            <a:ext cx="8226225" cy="768028"/>
          </a:xfrm>
        </p:spPr>
        <p:txBody>
          <a:bodyPr anchor="ctr"/>
          <a:lstStyle>
            <a:lvl1pPr algn="ctr">
              <a:defRPr lang="zh-CN" altLang="en-US" sz="3600" b="0" kern="1200" spc="50" dirty="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0382" y="428604"/>
            <a:ext cx="5111750" cy="48577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679086" y="1357298"/>
            <a:ext cx="3008313" cy="392909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0" y="0"/>
            <a:ext cx="669600" cy="6858000"/>
          </a:xfrm>
          <a:prstGeom prst="rect">
            <a:avLst/>
          </a:prstGeom>
          <a:blipFill>
            <a:blip r:embed="rId2">
              <a:alphaModFix amt="40000"/>
            </a:blip>
            <a:tile tx="0" ty="0" sx="50000" sy="50000" flip="x" algn="tl"/>
          </a:blip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5298" y="214290"/>
            <a:ext cx="7448602" cy="781052"/>
          </a:xfrm>
        </p:spPr>
        <p:txBody>
          <a:bodyPr anchor="ctr"/>
          <a:lstStyle>
            <a:lvl1pPr algn="ctr" rtl="0">
              <a:spcBef>
                <a:spcPct val="0"/>
              </a:spcBef>
              <a:buNone/>
              <a:defRPr sz="3600" b="0" kern="1200" spc="50">
                <a:ln w="12700">
                  <a:noFill/>
                  <a:prstDash val="solid"/>
                </a:ln>
                <a:solidFill>
                  <a:schemeClr val="accent4"/>
                </a:solidFill>
                <a:effectLst>
                  <a:outerShdw blurRad="38100" dist="20320" dir="2700000" algn="tl" rotWithShape="0">
                    <a:srgbClr val="000000">
                      <a:alpha val="7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81015" y="1000108"/>
            <a:ext cx="7452360" cy="5214974"/>
          </a:xfrm>
          <a:prstGeom prst="snip2DiagRect">
            <a:avLst>
              <a:gd name="adj1" fmla="val 0"/>
              <a:gd name="adj2" fmla="val 17946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953000" y="6243633"/>
            <a:ext cx="3180375" cy="614367"/>
          </a:xfrm>
        </p:spPr>
        <p:txBody>
          <a:bodyPr anchor="t"/>
          <a:lstStyle>
            <a:lvl1pPr marL="0" indent="0" algn="r">
              <a:buNone/>
              <a:defRPr sz="1400"/>
            </a:lvl1pPr>
            <a:lvl2pPr marL="457200" indent="0" algn="r">
              <a:buNone/>
              <a:defRPr sz="1200"/>
            </a:lvl2pPr>
            <a:lvl3pPr marL="914400" indent="0" algn="r">
              <a:buNone/>
              <a:defRPr sz="1000"/>
            </a:lvl3pPr>
            <a:lvl4pPr marL="1371600" indent="0" algn="r">
              <a:buNone/>
              <a:defRPr sz="900"/>
            </a:lvl4pPr>
            <a:lvl5pPr marL="1828800" indent="0" algn="r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609600" y="6492878"/>
            <a:ext cx="1676384" cy="365125"/>
          </a:xfrm>
        </p:spPr>
        <p:txBody>
          <a:bodyPr/>
          <a:lstStyle/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2285984" y="6492876"/>
            <a:ext cx="2643206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83073" y="5347005"/>
            <a:ext cx="871200" cy="871200"/>
          </a:xfrm>
          <a:prstGeom prst="rtTriangle">
            <a:avLst/>
          </a:prstGeom>
          <a:noFill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3">
            <a:duotone>
              <a:schemeClr val="bg2"/>
              <a:srgbClr val="FFF1C1"/>
            </a:duotone>
          </a:blip>
          <a:stretch>
            <a:fillRect/>
          </a:stretch>
        </p:blipFill>
        <p:spPr>
          <a:xfrm>
            <a:off x="8135907" y="0"/>
            <a:ext cx="1008093" cy="142873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776000" cy="11430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matte">
              <a:bevelT w="12700" h="12700"/>
            </a:sp3d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274320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69781957-BDC8-4F89-8391-AA340585C0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45720" tIns="45720" rIns="45720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E0E0ACF-E6D5-4A40-8D32-FE087F35F3DF}" type="slidenum">
              <a:rPr lang="zh-CN" altLang="en-US" smtClean="0"/>
            </a:fld>
            <a:endParaRPr lang="zh-CN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lang="zh-CN" altLang="en-US" sz="4400" b="0" kern="1200" spc="50" dirty="0">
          <a:ln w="12700">
            <a:noFill/>
            <a:prstDash val="solid"/>
          </a:ln>
          <a:solidFill>
            <a:schemeClr val="accent4"/>
          </a:solidFill>
          <a:effectLst>
            <a:outerShdw blurRad="38100" dist="20320" dir="27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 panose="05020102010507070707"/>
        <a:buChar char="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 panose="05020102010507070707"/>
        <a:buChar char="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 panose="05020102010507070707"/>
        <a:buChar char="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 panose="05020102010507070707"/>
        <a:buChar char="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60000"/>
        <a:buFont typeface="Wingdings 2" panose="05020102010507070707"/>
        <a:buChar char="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 panose="020B0604020202020204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74955"/>
            <a:ext cx="8301355" cy="1143000"/>
          </a:xfrm>
        </p:spPr>
        <p:txBody>
          <a:bodyPr>
            <a:normAutofit/>
          </a:bodyPr>
          <a:p>
            <a:r>
              <a:rPr sz="3200">
                <a:sym typeface="+mn-ea"/>
              </a:rPr>
              <a:t>毕业设计（论文）工作实施</a:t>
            </a:r>
            <a:r>
              <a:rPr sz="3200" smtClean="0">
                <a:sym typeface="+mn-ea"/>
              </a:rPr>
              <a:t>细则</a:t>
            </a:r>
            <a:r>
              <a:rPr lang="en-US" altLang="zh-CN" sz="3200" smtClean="0">
                <a:sym typeface="+mn-ea"/>
              </a:rPr>
              <a:t>-</a:t>
            </a:r>
            <a:r>
              <a:rPr sz="3200" smtClean="0">
                <a:sym typeface="+mn-ea"/>
              </a:rPr>
              <a:t>制定原则</a:t>
            </a:r>
            <a:endParaRPr sz="3200" smtClean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zh-CN" altLang="en-US" dirty="0" smtClean="0">
                <a:sym typeface="+mn-ea"/>
              </a:rPr>
              <a:t>按照学校</a:t>
            </a:r>
            <a:r>
              <a:rPr lang="en-US" altLang="zh-CN" dirty="0" smtClean="0">
                <a:sym typeface="+mn-ea"/>
              </a:rPr>
              <a:t>《</a:t>
            </a:r>
            <a:r>
              <a:rPr lang="zh-CN" altLang="en-US" dirty="0">
                <a:sym typeface="+mn-ea"/>
              </a:rPr>
              <a:t>吉林大学毕业论文（设计）工作管理办法（试行）</a:t>
            </a:r>
            <a:r>
              <a:rPr lang="en-US" altLang="zh-CN" dirty="0">
                <a:sym typeface="+mn-ea"/>
              </a:rPr>
              <a:t>》</a:t>
            </a:r>
            <a:r>
              <a:rPr lang="zh-CN" altLang="en-US" dirty="0">
                <a:sym typeface="+mn-ea"/>
              </a:rPr>
              <a:t>（校教字</a:t>
            </a:r>
            <a:r>
              <a:rPr lang="en-US" altLang="zh-CN" dirty="0">
                <a:sym typeface="+mn-ea"/>
              </a:rPr>
              <a:t>【2016】84</a:t>
            </a:r>
            <a:r>
              <a:rPr lang="zh-CN" altLang="en-US" dirty="0">
                <a:sym typeface="+mn-ea"/>
              </a:rPr>
              <a:t>号）文件精神，学院制定了</a:t>
            </a:r>
            <a:r>
              <a:rPr lang="en-US" altLang="zh-CN" dirty="0" smtClean="0">
                <a:sym typeface="+mn-ea"/>
              </a:rPr>
              <a:t>《</a:t>
            </a:r>
            <a:r>
              <a:rPr lang="zh-CN" altLang="en-US" dirty="0">
                <a:sym typeface="+mn-ea"/>
              </a:rPr>
              <a:t>计算机科学与技术学院毕业设计（论文）工作实施细则</a:t>
            </a:r>
            <a:r>
              <a:rPr lang="en-US" altLang="zh-CN" dirty="0">
                <a:sym typeface="+mn-ea"/>
              </a:rPr>
              <a:t>》</a:t>
            </a:r>
            <a:r>
              <a:rPr lang="zh-CN" altLang="en-US" dirty="0" smtClean="0">
                <a:sym typeface="+mn-ea"/>
              </a:rPr>
              <a:t>及</a:t>
            </a:r>
            <a:r>
              <a:rPr lang="en-US" altLang="zh-CN" dirty="0" smtClean="0">
                <a:sym typeface="+mn-ea"/>
              </a:rPr>
              <a:t>24</a:t>
            </a:r>
            <a:r>
              <a:rPr lang="zh-CN" altLang="en-US" dirty="0">
                <a:sym typeface="+mn-ea"/>
              </a:rPr>
              <a:t>个</a:t>
            </a:r>
            <a:r>
              <a:rPr lang="zh-CN" altLang="en-US" dirty="0" smtClean="0">
                <a:sym typeface="+mn-ea"/>
              </a:rPr>
              <a:t>附件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74955"/>
            <a:ext cx="8301355" cy="1143000"/>
          </a:xfrm>
        </p:spPr>
        <p:txBody>
          <a:bodyPr>
            <a:normAutofit/>
          </a:bodyPr>
          <a:p>
            <a:r>
              <a:rPr sz="3200">
                <a:sym typeface="+mn-ea"/>
              </a:rPr>
              <a:t>毕业设计（论文）工作实施</a:t>
            </a:r>
            <a:r>
              <a:rPr sz="3200" smtClean="0">
                <a:sym typeface="+mn-ea"/>
              </a:rPr>
              <a:t>细则</a:t>
            </a:r>
            <a:r>
              <a:rPr lang="en-US" altLang="zh-CN" sz="3200" smtClean="0">
                <a:sym typeface="+mn-ea"/>
              </a:rPr>
              <a:t>-</a:t>
            </a:r>
            <a:r>
              <a:rPr sz="3200" smtClean="0">
                <a:sym typeface="+mn-ea"/>
              </a:rPr>
              <a:t>主要内容</a:t>
            </a:r>
            <a:endParaRPr lang="zh-CN" altLang="en-US" sz="320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 lnSpcReduction="20000"/>
          </a:bodyPr>
          <a:p>
            <a:pPr marL="914400" lvl="2" indent="0">
              <a:buFont typeface="Wingdings" panose="05000000000000000000" pitchFamily="2" charset="2"/>
              <a:buNone/>
            </a:pPr>
            <a:endParaRPr lang="zh-CN" altLang="en-US" sz="3200">
              <a:solidFill>
                <a:srgbClr val="FF0000"/>
              </a:solidFill>
            </a:endParaRPr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教学目的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教学基本要求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教学组织管理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指导教师职责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学生守则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en-US" sz="3200" b="1" dirty="0" smtClean="0">
                <a:sym typeface="+mn-ea"/>
              </a:rPr>
              <a:t>教学过程管理及要求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zh-CN" sz="3200" b="1" dirty="0">
                <a:sym typeface="+mn-ea"/>
              </a:rPr>
              <a:t>赴校外进行毕业设计（论文）学生管理及</a:t>
            </a:r>
            <a:r>
              <a:rPr lang="zh-CN" altLang="zh-CN" sz="3200" b="1" dirty="0" smtClean="0">
                <a:sym typeface="+mn-ea"/>
              </a:rPr>
              <a:t>要求</a:t>
            </a:r>
            <a:endParaRPr lang="en-US" altLang="zh-CN" sz="3200" b="1" dirty="0" smtClean="0"/>
          </a:p>
          <a:p>
            <a:pPr lvl="2">
              <a:buFont typeface="Wingdings" panose="05000000000000000000" pitchFamily="2" charset="2"/>
              <a:buChar char="l"/>
            </a:pPr>
            <a:r>
              <a:rPr lang="zh-CN" altLang="zh-CN" sz="3200" b="1" dirty="0" smtClean="0">
                <a:sym typeface="+mn-ea"/>
              </a:rPr>
              <a:t>工作评价</a:t>
            </a:r>
            <a:r>
              <a:rPr lang="zh-CN" altLang="zh-CN" sz="3200" b="1" dirty="0">
                <a:sym typeface="+mn-ea"/>
              </a:rPr>
              <a:t>与奖励</a:t>
            </a:r>
            <a:endParaRPr lang="zh-CN" altLang="zh-CN" sz="3200" b="1" dirty="0"/>
          </a:p>
          <a:p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74955"/>
            <a:ext cx="8270240" cy="1143000"/>
          </a:xfrm>
        </p:spPr>
        <p:txBody>
          <a:bodyPr>
            <a:noAutofit/>
          </a:bodyPr>
          <a:lstStyle/>
          <a:p>
            <a:r>
              <a:rPr sz="2800">
                <a:sym typeface="+mn-ea"/>
              </a:rPr>
              <a:t>毕业设计（论文）工作实施</a:t>
            </a:r>
            <a:r>
              <a:rPr sz="2800" smtClean="0">
                <a:sym typeface="+mn-ea"/>
              </a:rPr>
              <a:t>细则</a:t>
            </a:r>
            <a:r>
              <a:rPr lang="en-US" altLang="zh-CN" sz="2800" smtClean="0">
                <a:sym typeface="+mn-ea"/>
              </a:rPr>
              <a:t>-</a:t>
            </a:r>
            <a:r>
              <a:rPr sz="2800" smtClean="0">
                <a:sym typeface="+mn-ea"/>
              </a:rPr>
              <a:t>与</a:t>
            </a:r>
            <a:r>
              <a:rPr lang="zh-CN" altLang="en-US" sz="2800" dirty="0"/>
              <a:t>以往不同之处</a:t>
            </a:r>
            <a:endParaRPr lang="zh-CN" altLang="en-US" sz="2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-1270" y="1417955"/>
            <a:ext cx="9146540" cy="5179695"/>
          </a:xfrm>
        </p:spPr>
        <p:txBody>
          <a:bodyPr>
            <a:normAutofit fontScale="25000" lnSpcReduction="10000"/>
          </a:bodyPr>
          <a:lstStyle/>
          <a:p>
            <a:r>
              <a:rPr lang="zh-CN" altLang="zh-CN" sz="6000" dirty="0"/>
              <a:t>每位教师指导同一届学生人数一般不超过</a:t>
            </a:r>
            <a:r>
              <a:rPr lang="en-US" altLang="zh-CN" sz="6000" dirty="0"/>
              <a:t>5</a:t>
            </a:r>
            <a:r>
              <a:rPr lang="zh-CN" altLang="zh-CN" sz="6000" dirty="0" smtClean="0"/>
              <a:t>名</a:t>
            </a:r>
            <a:endParaRPr lang="en-US" altLang="zh-CN" sz="6000" dirty="0" smtClean="0"/>
          </a:p>
          <a:p>
            <a:r>
              <a:rPr lang="zh-CN" altLang="en-US" sz="6000" dirty="0" smtClean="0"/>
              <a:t>拟题定题：工程类论文不少于</a:t>
            </a:r>
            <a:r>
              <a:rPr lang="en-US" altLang="zh-CN" sz="6000" dirty="0" smtClean="0"/>
              <a:t>80%</a:t>
            </a:r>
            <a:endParaRPr lang="en-US" altLang="zh-CN" sz="6000" dirty="0" smtClean="0"/>
          </a:p>
          <a:p>
            <a:r>
              <a:rPr lang="zh-CN" altLang="en-US" sz="6000" dirty="0" smtClean="0"/>
              <a:t>所有提交材料全部都要用新版本。</a:t>
            </a:r>
            <a:endParaRPr lang="zh-CN" altLang="en-US" sz="6000" dirty="0" smtClean="0"/>
          </a:p>
          <a:p>
            <a:r>
              <a:rPr lang="zh-CN" altLang="en-US" sz="6000" dirty="0" smtClean="0"/>
              <a:t>增加：下达任务书、文献综述、外文翻译、程序检测</a:t>
            </a:r>
            <a:endParaRPr lang="en-US" altLang="zh-CN" sz="6000" dirty="0" smtClean="0"/>
          </a:p>
          <a:p>
            <a:pPr>
              <a:buClr>
                <a:schemeClr val="tx2"/>
              </a:buClr>
            </a:pPr>
            <a:r>
              <a:rPr lang="zh-CN" altLang="en-US" sz="6000" dirty="0" smtClean="0"/>
              <a:t>论文字数要求：不少于</a:t>
            </a:r>
            <a:r>
              <a:rPr lang="en-US" altLang="zh-CN" sz="6000" dirty="0" smtClean="0"/>
              <a:t>2</a:t>
            </a:r>
            <a:r>
              <a:rPr lang="zh-CN" altLang="en-US" sz="6000" dirty="0" smtClean="0"/>
              <a:t>万字</a:t>
            </a:r>
            <a:endParaRPr lang="en-US" altLang="zh-CN" sz="6000" dirty="0" smtClean="0"/>
          </a:p>
          <a:p>
            <a:r>
              <a:rPr lang="zh-CN" altLang="en-US" sz="6000" dirty="0" smtClean="0"/>
              <a:t>成绩评定与答辩记录：</a:t>
            </a:r>
            <a:endParaRPr lang="en-US" altLang="zh-CN" sz="6000" dirty="0" smtClean="0"/>
          </a:p>
          <a:p>
            <a:pPr lvl="1"/>
            <a:r>
              <a:rPr lang="zh-CN" altLang="en-US" sz="6000" dirty="0" smtClean="0"/>
              <a:t>开题小组评分（百分制计）：</a:t>
            </a:r>
            <a:r>
              <a:rPr lang="en-US" altLang="zh-CN" sz="6000" dirty="0" smtClean="0"/>
              <a:t>20%</a:t>
            </a:r>
            <a:endParaRPr lang="en-US" altLang="zh-CN" sz="6000" dirty="0" smtClean="0"/>
          </a:p>
          <a:p>
            <a:pPr lvl="1"/>
            <a:r>
              <a:rPr lang="zh-CN" altLang="en-US" sz="6000" dirty="0" smtClean="0"/>
              <a:t>程序检测评分</a:t>
            </a:r>
            <a:r>
              <a:rPr lang="zh-CN" altLang="en-US" sz="6000" dirty="0" smtClean="0">
                <a:sym typeface="+mn-ea"/>
              </a:rPr>
              <a:t>（百分制计）</a:t>
            </a:r>
            <a:r>
              <a:rPr lang="zh-CN" altLang="en-US" sz="6000" dirty="0" smtClean="0"/>
              <a:t>：</a:t>
            </a:r>
            <a:r>
              <a:rPr lang="en-US" altLang="zh-CN" sz="6000" dirty="0" smtClean="0">
                <a:sym typeface="+mn-ea"/>
              </a:rPr>
              <a:t>20%</a:t>
            </a:r>
            <a:endParaRPr lang="zh-CN" altLang="en-US" sz="6000" dirty="0" smtClean="0"/>
          </a:p>
          <a:p>
            <a:pPr lvl="1"/>
            <a:r>
              <a:rPr lang="zh-CN" altLang="en-US" sz="6000" dirty="0" smtClean="0"/>
              <a:t>指导教师评分</a:t>
            </a:r>
            <a:r>
              <a:rPr lang="zh-CN" altLang="en-US" sz="6000" dirty="0" smtClean="0">
                <a:sym typeface="+mn-ea"/>
              </a:rPr>
              <a:t>（百分制计）</a:t>
            </a:r>
            <a:r>
              <a:rPr lang="zh-CN" altLang="en-US" sz="6000" dirty="0" smtClean="0"/>
              <a:t>：</a:t>
            </a:r>
            <a:r>
              <a:rPr lang="en-US" altLang="zh-CN" sz="6000" dirty="0" smtClean="0"/>
              <a:t>20%</a:t>
            </a:r>
            <a:endParaRPr lang="en-US" altLang="zh-CN" sz="6000" dirty="0" smtClean="0"/>
          </a:p>
          <a:p>
            <a:pPr lvl="1"/>
            <a:r>
              <a:rPr lang="zh-CN" altLang="en-US" sz="6000" dirty="0" smtClean="0"/>
              <a:t>答辩小组评分</a:t>
            </a:r>
            <a:r>
              <a:rPr lang="zh-CN" altLang="en-US" sz="6000" dirty="0" smtClean="0">
                <a:sym typeface="+mn-ea"/>
              </a:rPr>
              <a:t>（百分制计）</a:t>
            </a:r>
            <a:r>
              <a:rPr lang="zh-CN" altLang="en-US" sz="6000" dirty="0" smtClean="0"/>
              <a:t>：</a:t>
            </a:r>
            <a:r>
              <a:rPr lang="en-US" altLang="zh-CN" sz="6000" dirty="0" smtClean="0"/>
              <a:t>60%</a:t>
            </a:r>
            <a:endParaRPr lang="en-US" altLang="zh-CN" sz="6000" dirty="0" smtClean="0"/>
          </a:p>
          <a:p>
            <a:pPr lvl="1"/>
            <a:r>
              <a:rPr lang="zh-CN" altLang="en-US" sz="6000" dirty="0" smtClean="0"/>
              <a:t>最终成绩：按五分制计</a:t>
            </a:r>
            <a:endParaRPr lang="zh-CN" altLang="en-US" sz="6000" dirty="0" smtClean="0"/>
          </a:p>
          <a:p>
            <a:r>
              <a:rPr lang="zh-CN" altLang="en-US" sz="6000" dirty="0" smtClean="0"/>
              <a:t>学院二次答辩：各研究室</a:t>
            </a:r>
            <a:r>
              <a:rPr lang="zh-CN" altLang="en-US" sz="6000" dirty="0"/>
              <a:t>后</a:t>
            </a:r>
            <a:r>
              <a:rPr lang="en-US" altLang="zh-CN" sz="6000" dirty="0"/>
              <a:t>10</a:t>
            </a:r>
            <a:r>
              <a:rPr lang="en-US" altLang="zh-CN" sz="6000" dirty="0" smtClean="0"/>
              <a:t>%</a:t>
            </a:r>
            <a:r>
              <a:rPr lang="zh-CN" altLang="en-US" sz="6000" dirty="0" smtClean="0"/>
              <a:t>及格以上、拟推校优、对毕业设计（论文）成绩有异议提出申请</a:t>
            </a:r>
            <a:endParaRPr lang="en-US" altLang="zh-CN" sz="6000" dirty="0" smtClean="0"/>
          </a:p>
          <a:p>
            <a:r>
              <a:rPr lang="zh-CN" altLang="en-US" sz="6000" dirty="0" smtClean="0"/>
              <a:t>学生满意度网上调查</a:t>
            </a:r>
            <a:endParaRPr lang="en-US" altLang="zh-CN" sz="6000" dirty="0" smtClean="0"/>
          </a:p>
          <a:p>
            <a:r>
              <a:rPr lang="zh-CN" altLang="en-US" sz="6000" dirty="0" smtClean="0"/>
              <a:t>论文与归档：</a:t>
            </a:r>
            <a:r>
              <a:rPr lang="en-US" altLang="zh-CN" sz="6000" dirty="0" smtClean="0"/>
              <a:t>A4</a:t>
            </a:r>
            <a:r>
              <a:rPr lang="zh-CN" altLang="en-US" sz="6000" dirty="0" smtClean="0"/>
              <a:t>版、三个评阅意见不与论文装订在一起</a:t>
            </a:r>
            <a:endParaRPr lang="zh-CN" altLang="en-US" sz="6000" dirty="0" smtClean="0"/>
          </a:p>
          <a:p>
            <a:r>
              <a:rPr lang="zh-CN" altLang="en-US" sz="6000" dirty="0" smtClean="0"/>
              <a:t>三个评阅意见：指导教师意见填写在附件</a:t>
            </a:r>
            <a:r>
              <a:rPr lang="en-US" altLang="zh-CN" sz="6000" dirty="0" smtClean="0"/>
              <a:t>12</a:t>
            </a:r>
            <a:r>
              <a:rPr lang="zh-CN" altLang="en-US" sz="6000" dirty="0" smtClean="0"/>
              <a:t>《答辩资格审查表》里</a:t>
            </a:r>
            <a:endParaRPr lang="zh-CN" altLang="en-US" sz="6000" dirty="0" smtClean="0">
              <a:sym typeface="+mn-ea"/>
            </a:endParaRPr>
          </a:p>
          <a:p>
            <a:pPr marL="0" indent="0">
              <a:buNone/>
            </a:pPr>
            <a:r>
              <a:rPr lang="zh-CN" altLang="en-US" sz="6000" dirty="0" smtClean="0">
                <a:sym typeface="+mn-ea"/>
              </a:rPr>
              <a:t>                                   评阅人意见不再填写</a:t>
            </a:r>
            <a:endParaRPr lang="zh-CN" altLang="en-US" sz="6000" dirty="0" smtClean="0"/>
          </a:p>
          <a:p>
            <a:pPr marL="0" indent="0">
              <a:buNone/>
            </a:pPr>
            <a:r>
              <a:rPr lang="zh-CN" altLang="en-US" sz="6000" dirty="0" smtClean="0">
                <a:sym typeface="+mn-ea"/>
              </a:rPr>
              <a:t>                                   答辩意见填写在附件</a:t>
            </a:r>
            <a:r>
              <a:rPr lang="en-US" altLang="zh-CN" sz="6000" dirty="0" smtClean="0">
                <a:sym typeface="+mn-ea"/>
              </a:rPr>
              <a:t>13</a:t>
            </a:r>
            <a:r>
              <a:rPr lang="zh-CN" altLang="en-US" sz="6000" dirty="0" smtClean="0">
                <a:sym typeface="+mn-ea"/>
              </a:rPr>
              <a:t>《评审表》里。《评审表》一式两份，一份装入学生毕业设计材</a:t>
            </a:r>
            <a:endParaRPr lang="zh-CN" altLang="en-US" sz="6000" dirty="0" smtClean="0"/>
          </a:p>
          <a:p>
            <a:pPr marL="0" indent="0">
              <a:buNone/>
            </a:pPr>
            <a:r>
              <a:rPr lang="zh-CN" altLang="en-US" sz="6000" dirty="0" smtClean="0">
                <a:sym typeface="+mn-ea"/>
              </a:rPr>
              <a:t>                                   料袋，一份装入学生档案袋。</a:t>
            </a:r>
            <a:endParaRPr lang="zh-CN" altLang="en-US" sz="6000" dirty="0" smtClean="0"/>
          </a:p>
          <a:p>
            <a:r>
              <a:rPr lang="zh-CN" altLang="en-US" sz="6000" dirty="0" smtClean="0"/>
              <a:t>不再填写《毕业论文手册》，改填写附件</a:t>
            </a:r>
            <a:r>
              <a:rPr lang="en-US" altLang="zh-CN" sz="6000" dirty="0" smtClean="0"/>
              <a:t>7</a:t>
            </a:r>
            <a:r>
              <a:rPr lang="zh-CN" altLang="en-US" sz="6000" dirty="0" smtClean="0"/>
              <a:t>《工作记录本》，工作记录每周至少有一次记录。</a:t>
            </a:r>
            <a:endParaRPr lang="zh-CN" altLang="en-US" sz="6000" dirty="0" smtClean="0"/>
          </a:p>
          <a:p>
            <a:r>
              <a:rPr lang="zh-CN" altLang="en-US" sz="6000" dirty="0" smtClean="0">
                <a:sym typeface="+mn-ea"/>
              </a:rPr>
              <a:t>所有材料可以打印，但写</a:t>
            </a:r>
            <a:r>
              <a:rPr lang="en-US" altLang="zh-CN" sz="6000" dirty="0" smtClean="0">
                <a:sym typeface="+mn-ea"/>
              </a:rPr>
              <a:t>“</a:t>
            </a:r>
            <a:r>
              <a:rPr lang="en-US" altLang="zh-CN" sz="6000" dirty="0" smtClean="0">
                <a:cs typeface="Arial" panose="020B0604020202020204" pitchFamily="34" charset="0"/>
                <a:sym typeface="+mn-ea"/>
              </a:rPr>
              <a:t>××××××</a:t>
            </a:r>
            <a:r>
              <a:rPr lang="zh-CN" altLang="en-US" sz="6000" dirty="0" smtClean="0">
                <a:sym typeface="+mn-ea"/>
              </a:rPr>
              <a:t>签字</a:t>
            </a:r>
            <a:r>
              <a:rPr lang="en-US" altLang="zh-CN" sz="6000" dirty="0" smtClean="0">
                <a:sym typeface="+mn-ea"/>
              </a:rPr>
              <a:t>”</a:t>
            </a:r>
            <a:r>
              <a:rPr lang="zh-CN" altLang="en-US" sz="6000" dirty="0" smtClean="0">
                <a:sym typeface="+mn-ea"/>
              </a:rPr>
              <a:t>处必需由要关人员本人签字。</a:t>
            </a:r>
            <a:endParaRPr lang="zh-CN" altLang="en-US" sz="6000" dirty="0" smtClean="0"/>
          </a:p>
          <a:p>
            <a:pPr marL="285750" indent="-285750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zh-CN" altLang="en-US" sz="5400" dirty="0" smtClean="0"/>
          </a:p>
          <a:p>
            <a:pPr marL="0" indent="0">
              <a:buClr>
                <a:schemeClr val="tx2"/>
              </a:buClr>
              <a:buFont typeface="Arial" panose="020B0604020202020204" pitchFamily="34" charset="0"/>
              <a:buNone/>
            </a:pPr>
            <a:endParaRPr lang="zh-CN" altLang="en-US" dirty="0" smtClean="0"/>
          </a:p>
          <a:p>
            <a:pPr marL="0" indent="0">
              <a:buNone/>
            </a:pPr>
            <a:r>
              <a:rPr lang="zh-CN" altLang="en-US" dirty="0" smtClean="0"/>
              <a:t>                                 </a:t>
            </a:r>
            <a:endParaRPr lang="zh-CN" altLang="en-US" dirty="0" smtClean="0"/>
          </a:p>
          <a:p>
            <a:endParaRPr lang="en-US" altLang="zh-CN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85445" y="274638"/>
            <a:ext cx="7776000" cy="1143000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毕业设计（论文</a:t>
            </a:r>
            <a:r>
              <a:rPr sz="3200">
                <a:sym typeface="+mn-ea"/>
              </a:rPr>
              <a:t>）</a:t>
            </a:r>
            <a:r>
              <a:rPr lang="zh-CN" altLang="en-US" sz="3200" dirty="0"/>
              <a:t>工作实施</a:t>
            </a:r>
            <a:r>
              <a:rPr lang="zh-CN" altLang="en-US" sz="3200" dirty="0" smtClean="0"/>
              <a:t>细则</a:t>
            </a:r>
            <a:r>
              <a:rPr lang="en-US" altLang="zh-CN" sz="3200" dirty="0" smtClean="0"/>
              <a:t>-</a:t>
            </a:r>
            <a:r>
              <a:rPr lang="zh-CN" altLang="en-US" sz="3200" dirty="0" smtClean="0"/>
              <a:t>附件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395" y="1412776"/>
            <a:ext cx="9131605" cy="561662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2200" b="1" dirty="0" smtClean="0"/>
              <a:t>附件</a:t>
            </a:r>
            <a:r>
              <a:rPr lang="en-US" altLang="zh-CN" sz="2200" b="1" dirty="0" smtClean="0"/>
              <a:t>1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本科毕业设计（论文）课题论证书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 smtClean="0">
                <a:solidFill>
                  <a:srgbClr val="FFFF00"/>
                </a:solidFill>
              </a:rPr>
              <a:t>2 </a:t>
            </a:r>
            <a:r>
              <a:rPr lang="zh-CN" altLang="zh-CN" sz="2200" b="1" dirty="0" smtClean="0">
                <a:solidFill>
                  <a:srgbClr val="FFFF00"/>
                </a:solidFill>
              </a:rPr>
              <a:t>吉林大学</a:t>
            </a:r>
            <a:r>
              <a:rPr lang="zh-CN" altLang="zh-CN" sz="2200" b="1" dirty="0">
                <a:solidFill>
                  <a:srgbClr val="FFFF00"/>
                </a:solidFill>
              </a:rPr>
              <a:t>本科毕业设计（论文）选题汇总表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 smtClean="0"/>
              <a:t>3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本科毕业设计（论文）任务书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 smtClean="0"/>
              <a:t>4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本科毕业设计（论文）文献综述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 smtClean="0"/>
              <a:t>5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本科毕业设计（论文）开题报告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 smtClean="0">
                <a:solidFill>
                  <a:srgbClr val="FFFF00"/>
                </a:solidFill>
              </a:rPr>
              <a:t>6 </a:t>
            </a:r>
            <a:r>
              <a:rPr lang="zh-CN" altLang="zh-CN" sz="2200" b="1" dirty="0" smtClean="0">
                <a:solidFill>
                  <a:srgbClr val="FFFF00"/>
                </a:solidFill>
              </a:rPr>
              <a:t>吉林大学</a:t>
            </a:r>
            <a:r>
              <a:rPr lang="zh-CN" altLang="zh-CN" sz="2200" b="1" dirty="0">
                <a:solidFill>
                  <a:srgbClr val="FFFF00"/>
                </a:solidFill>
              </a:rPr>
              <a:t>本科毕业设计（论文）外文文献翻译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 smtClean="0"/>
              <a:t>7 吉林大学本科毕业设计（论文）工作记录本</a:t>
            </a:r>
            <a:endParaRPr lang="en-US" altLang="zh-CN" sz="2200" b="1" dirty="0" smtClean="0"/>
          </a:p>
          <a:p>
            <a:pPr marL="0" indent="0">
              <a:buNone/>
            </a:pPr>
            <a:r>
              <a:rPr lang="zh-CN" altLang="en-US" sz="2200" b="1" dirty="0" smtClean="0"/>
              <a:t>附件</a:t>
            </a:r>
            <a:r>
              <a:rPr lang="en-US" altLang="zh-CN" sz="2200" b="1" dirty="0" smtClean="0"/>
              <a:t>8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本科毕业设计（论文）中期检查自查表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9</a:t>
            </a:r>
            <a:r>
              <a:rPr lang="en-US" altLang="zh-CN" sz="2200" b="1" dirty="0" smtClean="0">
                <a:solidFill>
                  <a:srgbClr val="FFFF00"/>
                </a:solidFill>
              </a:rPr>
              <a:t> </a:t>
            </a:r>
            <a:r>
              <a:rPr lang="zh-CN" altLang="zh-CN" sz="2200" b="1" dirty="0" smtClean="0">
                <a:solidFill>
                  <a:srgbClr val="FFFF00"/>
                </a:solidFill>
              </a:rPr>
              <a:t>计算机科学</a:t>
            </a:r>
            <a:r>
              <a:rPr lang="zh-CN" altLang="zh-CN" sz="2200" b="1" dirty="0">
                <a:solidFill>
                  <a:srgbClr val="FFFF00"/>
                </a:solidFill>
              </a:rPr>
              <a:t>与技术学院本科毕业设计（论文）撰写模板（待定）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C000"/>
                </a:solidFill>
              </a:rPr>
              <a:t>附件</a:t>
            </a:r>
            <a:r>
              <a:rPr lang="en-US" altLang="zh-CN" sz="2200" b="1" dirty="0" smtClean="0">
                <a:solidFill>
                  <a:srgbClr val="FFC000"/>
                </a:solidFill>
              </a:rPr>
              <a:t>10 </a:t>
            </a:r>
            <a:r>
              <a:rPr lang="zh-CN" altLang="zh-CN" sz="2200" b="1" dirty="0" smtClean="0">
                <a:solidFill>
                  <a:srgbClr val="FFC000"/>
                </a:solidFill>
              </a:rPr>
              <a:t>吉林大学</a:t>
            </a:r>
            <a:r>
              <a:rPr lang="zh-CN" altLang="zh-CN" sz="2200" b="1" dirty="0">
                <a:solidFill>
                  <a:srgbClr val="FFC000"/>
                </a:solidFill>
              </a:rPr>
              <a:t>本科毕业设计（论文）程序测试记录表</a:t>
            </a:r>
            <a:endParaRPr lang="zh-CN" altLang="zh-CN" sz="22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 smtClean="0">
                <a:solidFill>
                  <a:srgbClr val="FFFF00"/>
                </a:solidFill>
              </a:rPr>
              <a:t>11 </a:t>
            </a:r>
            <a:r>
              <a:rPr lang="zh-CN" altLang="zh-CN" sz="2200" b="1" dirty="0" smtClean="0">
                <a:solidFill>
                  <a:srgbClr val="FFFF00"/>
                </a:solidFill>
              </a:rPr>
              <a:t>吉林大学</a:t>
            </a:r>
            <a:r>
              <a:rPr lang="zh-CN" altLang="zh-CN" sz="2200" b="1" dirty="0">
                <a:solidFill>
                  <a:srgbClr val="FFFF00"/>
                </a:solidFill>
              </a:rPr>
              <a:t>本科毕业设计（论文）不能进行程序测试的情况说明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 smtClean="0"/>
              <a:t>12 </a:t>
            </a:r>
            <a:r>
              <a:rPr lang="zh-CN" altLang="zh-CN" sz="2200" b="1" dirty="0" smtClean="0"/>
              <a:t>吉林大学</a:t>
            </a:r>
            <a:r>
              <a:rPr lang="zh-CN" altLang="zh-CN" sz="2200" b="1" dirty="0"/>
              <a:t>本科毕业设计（论文）答辩资格审查表</a:t>
            </a:r>
            <a:endParaRPr lang="zh-CN" altLang="zh-CN" sz="2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3375" y="96203"/>
            <a:ext cx="7776000" cy="1143000"/>
          </a:xfrm>
        </p:spPr>
        <p:txBody>
          <a:bodyPr>
            <a:normAutofit/>
          </a:bodyPr>
          <a:lstStyle/>
          <a:p>
            <a:r>
              <a:rPr lang="zh-CN" altLang="en-US" sz="3200" dirty="0"/>
              <a:t>毕业设计（论文</a:t>
            </a:r>
            <a:r>
              <a:rPr sz="3200">
                <a:sym typeface="+mn-ea"/>
              </a:rPr>
              <a:t>）</a:t>
            </a:r>
            <a:r>
              <a:rPr lang="zh-CN" altLang="en-US" sz="3200" dirty="0"/>
              <a:t>工作实施</a:t>
            </a:r>
            <a:r>
              <a:rPr lang="zh-CN" altLang="en-US" sz="3200" dirty="0" smtClean="0"/>
              <a:t>细则</a:t>
            </a:r>
            <a:r>
              <a:rPr lang="en-US" altLang="zh-CN" sz="3200" dirty="0" smtClean="0"/>
              <a:t>-</a:t>
            </a:r>
            <a:r>
              <a:rPr lang="zh-CN" altLang="en-US" sz="3200" dirty="0" smtClean="0"/>
              <a:t>附件</a:t>
            </a:r>
            <a:endParaRPr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0" y="1165860"/>
            <a:ext cx="9144000" cy="56819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2400" b="1" dirty="0">
                <a:solidFill>
                  <a:srgbClr val="FFC000"/>
                </a:solidFill>
              </a:rPr>
              <a:t>附件</a:t>
            </a:r>
            <a:r>
              <a:rPr lang="en-US" altLang="zh-CN" sz="2400" b="1" dirty="0">
                <a:solidFill>
                  <a:srgbClr val="FFC000"/>
                </a:solidFill>
              </a:rPr>
              <a:t>13 </a:t>
            </a:r>
            <a:r>
              <a:rPr lang="zh-CN" altLang="zh-CN" sz="2400" b="1" dirty="0">
                <a:solidFill>
                  <a:srgbClr val="FFC000"/>
                </a:solidFill>
              </a:rPr>
              <a:t>吉林大学本科毕业设计（论文</a:t>
            </a:r>
            <a:r>
              <a:rPr lang="zh-CN" altLang="zh-CN" sz="2400" b="1" dirty="0" smtClean="0">
                <a:solidFill>
                  <a:srgbClr val="FFC000"/>
                </a:solidFill>
              </a:rPr>
              <a:t>）评审</a:t>
            </a:r>
            <a:r>
              <a:rPr lang="zh-CN" altLang="zh-CN" sz="2400" b="1" dirty="0">
                <a:solidFill>
                  <a:srgbClr val="FFC000"/>
                </a:solidFill>
              </a:rPr>
              <a:t>表</a:t>
            </a:r>
            <a:endParaRPr lang="zh-CN" altLang="zh-CN" sz="2400" b="1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zh-CN" altLang="zh-CN" sz="2200" b="1" dirty="0" smtClean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14 </a:t>
            </a:r>
            <a:r>
              <a:rPr lang="zh-CN" altLang="zh-CN" sz="2200" b="1" dirty="0">
                <a:solidFill>
                  <a:srgbClr val="FFFF00"/>
                </a:solidFill>
              </a:rPr>
              <a:t>吉林大学本科毕业设计（论文）二次答辩申请表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/>
              <a:t>15 </a:t>
            </a:r>
            <a:r>
              <a:rPr lang="zh-CN" altLang="zh-CN" sz="2200" b="1" dirty="0"/>
              <a:t>吉林大学本科毕业设计（论文）答辩记录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16 </a:t>
            </a:r>
            <a:r>
              <a:rPr lang="zh-CN" altLang="zh-CN" sz="2200" b="1" dirty="0">
                <a:solidFill>
                  <a:srgbClr val="FFFF00"/>
                </a:solidFill>
              </a:rPr>
              <a:t>计算机科学与技术学院本科毕业设计（论文）答辩评分参考标准（待定）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17 </a:t>
            </a:r>
            <a:r>
              <a:rPr lang="zh-CN" altLang="zh-CN" sz="2200" b="1" dirty="0">
                <a:solidFill>
                  <a:srgbClr val="FFFF00"/>
                </a:solidFill>
              </a:rPr>
              <a:t>吉林大学本科毕业设计（论文）成绩汇总表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/>
              <a:t>附件</a:t>
            </a:r>
            <a:r>
              <a:rPr lang="en-US" altLang="zh-CN" sz="2200" b="1" dirty="0"/>
              <a:t>18 </a:t>
            </a:r>
            <a:r>
              <a:rPr lang="zh-CN" altLang="zh-CN" sz="2200" b="1" dirty="0"/>
              <a:t>吉林大学本科毕业设计（论文）工作总结分析表</a:t>
            </a:r>
            <a:endParaRPr lang="zh-CN" altLang="zh-CN" sz="2200" b="1" dirty="0"/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19 </a:t>
            </a:r>
            <a:r>
              <a:rPr lang="zh-CN" altLang="zh-CN" sz="2200" b="1" dirty="0">
                <a:solidFill>
                  <a:srgbClr val="FFFF00"/>
                </a:solidFill>
              </a:rPr>
              <a:t>吉林大学本科毕业设计（论文）工作研究室总结分析报告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20 </a:t>
            </a:r>
            <a:r>
              <a:rPr lang="zh-CN" altLang="zh-CN" sz="2200" b="1" dirty="0">
                <a:solidFill>
                  <a:srgbClr val="FFFF00"/>
                </a:solidFill>
              </a:rPr>
              <a:t>计算机科学与技术学院本科毕业设计（论文）装订及排版要求（待定）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21 </a:t>
            </a:r>
            <a:r>
              <a:rPr lang="zh-CN" altLang="zh-CN" sz="2200" b="1" dirty="0">
                <a:solidFill>
                  <a:srgbClr val="FFFF00"/>
                </a:solidFill>
              </a:rPr>
              <a:t>吉林大学本科毕业设计（论文）邀请函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22 </a:t>
            </a:r>
            <a:r>
              <a:rPr lang="zh-CN" altLang="zh-CN" sz="2200" b="1" dirty="0">
                <a:solidFill>
                  <a:srgbClr val="FFFF00"/>
                </a:solidFill>
              </a:rPr>
              <a:t>学生赴校外企事业单位进行毕业设计（论文）申请表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23 </a:t>
            </a:r>
            <a:r>
              <a:rPr lang="zh-CN" altLang="zh-CN" sz="2200" b="1" dirty="0">
                <a:solidFill>
                  <a:srgbClr val="FFFF00"/>
                </a:solidFill>
              </a:rPr>
              <a:t>学生赴校外企事业单位进行毕业设计（论文）承诺书</a:t>
            </a:r>
            <a:endParaRPr lang="zh-CN" altLang="zh-CN" sz="2200" b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zh-CN" altLang="zh-CN" sz="2200" b="1" dirty="0">
                <a:solidFill>
                  <a:srgbClr val="FFFF00"/>
                </a:solidFill>
              </a:rPr>
              <a:t>附件</a:t>
            </a:r>
            <a:r>
              <a:rPr lang="en-US" altLang="zh-CN" sz="2200" b="1" dirty="0">
                <a:solidFill>
                  <a:srgbClr val="FFFF00"/>
                </a:solidFill>
              </a:rPr>
              <a:t>24 </a:t>
            </a:r>
            <a:r>
              <a:rPr lang="zh-CN" altLang="zh-CN" sz="2200" b="1" dirty="0">
                <a:solidFill>
                  <a:srgbClr val="FFFF00"/>
                </a:solidFill>
              </a:rPr>
              <a:t>吉林大学本科毕业设计（论文）校外指导教师综合评语</a:t>
            </a:r>
            <a:endParaRPr lang="zh-CN" altLang="en-US" sz="22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939336" cy="1143000"/>
          </a:xfrm>
        </p:spPr>
        <p:txBody>
          <a:bodyPr>
            <a:normAutofit/>
          </a:bodyPr>
          <a:lstStyle/>
          <a:p>
            <a:r>
              <a:rPr lang="zh-CN" altLang="en-US" dirty="0" smtClean="0"/>
              <a:t>工作计划</a:t>
            </a:r>
            <a:endParaRPr lang="zh-CN" altLang="en-US" dirty="0"/>
          </a:p>
        </p:txBody>
      </p:sp>
      <p:graphicFrame>
        <p:nvGraphicFramePr>
          <p:cNvPr id="4" name="内容占位符 3"/>
          <p:cNvGraphicFramePr>
            <a:graphicFrameLocks noGrp="1"/>
          </p:cNvGraphicFramePr>
          <p:nvPr>
            <p:ph idx="1"/>
          </p:nvPr>
        </p:nvGraphicFramePr>
        <p:xfrm>
          <a:off x="395536" y="1351280"/>
          <a:ext cx="8496944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6120680"/>
              </a:tblGrid>
              <a:tr h="370840">
                <a:tc>
                  <a:txBody>
                    <a:bodyPr/>
                    <a:lstStyle/>
                    <a:p>
                      <a:r>
                        <a:rPr lang="zh-CN" altLang="en-US" sz="2000" dirty="0" smtClean="0"/>
                        <a:t>日程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sz="2000" dirty="0" smtClean="0"/>
                        <a:t>内容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2016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11</a:t>
                      </a:r>
                      <a:r>
                        <a:rPr lang="zh-CN" altLang="en-US" sz="2000" dirty="0" smtClean="0"/>
                        <a:t>月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确定工作小组及检查小组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制定工作日程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endParaRPr kumimoji="0" lang="en-US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指导教师资格审核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2016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12</a:t>
                      </a:r>
                      <a:r>
                        <a:rPr lang="zh-CN" altLang="en-US" sz="2000" dirty="0" smtClean="0"/>
                        <a:t>月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征集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审核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、</a:t>
                      </a:r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确定课题；</a:t>
                      </a:r>
                      <a:endParaRPr kumimoji="0" lang="zh-CN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学生选题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；指导教师</a:t>
                      </a:r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下达任务书；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1-3</a:t>
                      </a:r>
                      <a:r>
                        <a:rPr lang="zh-CN" altLang="en-US" sz="2000" dirty="0" smtClean="0"/>
                        <a:t>月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学生撰写文献综述，翻译外文文献，填写开题报告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endParaRPr kumimoji="0" lang="en-US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组织开题；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3</a:t>
                      </a:r>
                      <a:r>
                        <a:rPr lang="zh-CN" altLang="en-US" sz="2000" dirty="0" smtClean="0"/>
                        <a:t>月中旬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前期检查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4</a:t>
                      </a:r>
                      <a:r>
                        <a:rPr lang="zh-CN" altLang="en-US" sz="2000" dirty="0" smtClean="0"/>
                        <a:t>月中旬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中期检查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5</a:t>
                      </a:r>
                      <a:r>
                        <a:rPr lang="zh-CN" altLang="en-US" sz="2000" dirty="0" smtClean="0"/>
                        <a:t>月中旬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后期检查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5</a:t>
                      </a:r>
                      <a:r>
                        <a:rPr lang="zh-CN" altLang="en-US" sz="2000" dirty="0" smtClean="0"/>
                        <a:t>月下旬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学生提交论文；</a:t>
                      </a:r>
                      <a:endParaRPr kumimoji="0" lang="zh-CN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查重</a:t>
                      </a:r>
                      <a:r>
                        <a:rPr kumimoji="0" lang="zh-CN" altLang="en-US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；</a:t>
                      </a:r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程序检测；</a:t>
                      </a:r>
                      <a:endParaRPr lang="zh-CN" alt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000" dirty="0" smtClean="0"/>
                        <a:t>2017</a:t>
                      </a:r>
                      <a:r>
                        <a:rPr lang="zh-CN" altLang="en-US" sz="2000" dirty="0" smtClean="0"/>
                        <a:t>年</a:t>
                      </a:r>
                      <a:r>
                        <a:rPr lang="en-US" altLang="zh-CN" sz="2000" dirty="0" smtClean="0"/>
                        <a:t>6</a:t>
                      </a:r>
                      <a:r>
                        <a:rPr lang="zh-CN" altLang="en-US" sz="2000" dirty="0" smtClean="0"/>
                        <a:t>月</a:t>
                      </a:r>
                      <a:endParaRPr lang="zh-CN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答辩资格审核；组织答辩；</a:t>
                      </a:r>
                      <a:endParaRPr kumimoji="0" lang="zh-CN" altLang="zh-CN" sz="20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zh-CN" altLang="zh-CN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总结、归档材料</a:t>
                      </a:r>
                      <a:endParaRPr lang="zh-CN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凤舞九天">
  <a:themeElements>
    <a:clrScheme name="凤舞九天">
      <a:dk1>
        <a:sysClr val="windowText" lastClr="000000"/>
      </a:dk1>
      <a:lt1>
        <a:sysClr val="window" lastClr="FFFFFF"/>
      </a:lt1>
      <a:dk2>
        <a:srgbClr val="004646"/>
      </a:dk2>
      <a:lt2>
        <a:srgbClr val="E1F0FF"/>
      </a:lt2>
      <a:accent1>
        <a:srgbClr val="50742F"/>
      </a:accent1>
      <a:accent2>
        <a:srgbClr val="268868"/>
      </a:accent2>
      <a:accent3>
        <a:srgbClr val="33BD56"/>
      </a:accent3>
      <a:accent4>
        <a:srgbClr val="4BC5B9"/>
      </a:accent4>
      <a:accent5>
        <a:srgbClr val="3163CA"/>
      </a:accent5>
      <a:accent6>
        <a:srgbClr val="4B14AA"/>
      </a:accent6>
      <a:hlink>
        <a:srgbClr val="D9BE02"/>
      </a:hlink>
      <a:folHlink>
        <a:srgbClr val="F900F9"/>
      </a:folHlink>
    </a:clrScheme>
    <a:fontScheme name="凤舞九天">
      <a:majorFont>
        <a:latin typeface="Footlight MT Light"/>
        <a:ea typeface=""/>
        <a:cs typeface=""/>
        <a:font script="Jpan" typeface="ＭＳ Ｐゴシック"/>
        <a:font script="Hang" typeface="맑은 고딕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oudy Old Style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凤舞九天">
      <a: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atMod val="180000"/>
              </a:schemeClr>
            </a:gs>
            <a:gs pos="50000">
              <a:schemeClr val="phClr">
                <a:tint val="40000"/>
                <a:satMod val="175000"/>
              </a:schemeClr>
            </a:gs>
            <a:gs pos="100000">
              <a:schemeClr val="phClr">
                <a:tint val="65000"/>
                <a:satMod val="180000"/>
              </a:schemeClr>
            </a:gs>
          </a:gsLst>
          <a:lin ang="0" scaled="1"/>
        </a:gradFill>
        <a:gradFill rotWithShape="1">
          <a:gsLst>
            <a:gs pos="0">
              <a:schemeClr val="phClr">
                <a:shade val="38000"/>
                <a:satMod val="150000"/>
              </a:schemeClr>
            </a:gs>
            <a:gs pos="50000">
              <a:schemeClr val="phClr">
                <a:shade val="100000"/>
                <a:satMod val="100000"/>
              </a:schemeClr>
            </a:gs>
            <a:gs pos="100000">
              <a:schemeClr val="phClr">
                <a:shade val="38000"/>
                <a:satMod val="150000"/>
              </a:schemeClr>
            </a:gs>
          </a:gsLst>
          <a:lin ang="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</a:effectStyle>
        <a:effectStyle>
          <a:effectLst>
            <a:outerShdw blurRad="190500" dist="78600" dir="2700000" rotWithShape="0">
              <a:srgbClr val="000000">
                <a:alpha val="3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00000"/>
              </a:schemeClr>
            </a:gs>
            <a:gs pos="100000">
              <a:schemeClr val="phClr">
                <a:shade val="15000"/>
                <a:satMod val="300000"/>
              </a:schemeClr>
            </a:gs>
          </a:gsLst>
          <a:path path="circle">
            <a:fillToRect l="10000" t="180000" r="1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tile tx="0" ty="0" sx="50000" sy="5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Phoenix</Template>
  <TotalTime>0</TotalTime>
  <Words>1626</Words>
  <Application>WPS 演示</Application>
  <PresentationFormat>全屏显示(4:3)</PresentationFormat>
  <Paragraphs>117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Wingdings 2</vt:lpstr>
      <vt:lpstr>Arial</vt:lpstr>
      <vt:lpstr>Goudy Old Style</vt:lpstr>
      <vt:lpstr>华文新魏</vt:lpstr>
      <vt:lpstr>Footlight MT Light</vt:lpstr>
      <vt:lpstr>微软雅黑</vt:lpstr>
      <vt:lpstr>Calibri</vt:lpstr>
      <vt:lpstr>凤舞九天</vt:lpstr>
      <vt:lpstr>毕业设计（论文）工作实施细则-制定原则</vt:lpstr>
      <vt:lpstr>毕业设计（论文）工作实施细则-主要内容</vt:lpstr>
      <vt:lpstr>毕业设计（论文）工作实施细则-与以往不同之处</vt:lpstr>
      <vt:lpstr>毕业设计（论文）工作实施细则-附件</vt:lpstr>
      <vt:lpstr>毕业设计（论文）工作实施细则-附件</vt:lpstr>
      <vt:lpstr>工作计划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2013级本科毕业论文（设计）第一阶段工作汇报</dc:title>
  <dc:creator>Desperarion</dc:creator>
  <cp:lastModifiedBy>dell</cp:lastModifiedBy>
  <cp:revision>33</cp:revision>
  <dcterms:created xsi:type="dcterms:W3CDTF">2016-12-17T01:58:00Z</dcterms:created>
  <dcterms:modified xsi:type="dcterms:W3CDTF">2016-12-23T05:51:24Z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2052-10.1.0.6135</vt:lpwstr>
  </property>
</Properties>
</file>